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07" r:id="rId30"/>
    <p:sldId id="295" r:id="rId31"/>
    <p:sldId id="296" r:id="rId32"/>
    <p:sldId id="305" r:id="rId33"/>
    <p:sldId id="317" r:id="rId34"/>
    <p:sldId id="318" r:id="rId35"/>
    <p:sldId id="276" r:id="rId36"/>
    <p:sldId id="286" r:id="rId37"/>
    <p:sldId id="287" r:id="rId38"/>
    <p:sldId id="281" r:id="rId39"/>
    <p:sldId id="306" r:id="rId40"/>
    <p:sldId id="289" r:id="rId41"/>
    <p:sldId id="290" r:id="rId42"/>
    <p:sldId id="291" r:id="rId43"/>
    <p:sldId id="273" r:id="rId44"/>
    <p:sldId id="314" r:id="rId45"/>
    <p:sldId id="310" r:id="rId46"/>
    <p:sldId id="304" r:id="rId47"/>
    <p:sldId id="316" r:id="rId48"/>
    <p:sldId id="271" r:id="rId49"/>
    <p:sldId id="272" r:id="rId50"/>
    <p:sldId id="282" r:id="rId51"/>
    <p:sldId id="292" r:id="rId52"/>
    <p:sldId id="293" r:id="rId53"/>
    <p:sldId id="275" r:id="rId54"/>
    <p:sldId id="311" r:id="rId55"/>
    <p:sldId id="285" r:id="rId56"/>
    <p:sldId id="263" r:id="rId57"/>
  </p:sldIdLst>
  <p:sldSz cx="12192000" cy="6858000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entury Gothic" panose="020B0502020202020204" pitchFamily="34" charset="0"/>
      <p:regular r:id="rId64"/>
      <p:bold r:id="rId65"/>
      <p:italic r:id="rId66"/>
      <p:boldItalic r:id="rId67"/>
    </p:embeddedFont>
    <p:embeddedFont>
      <p:font typeface="Galano Grotesque Light" pitchFamily="2" charset="77"/>
      <p:regular r:id="rId68"/>
    </p:embeddedFont>
    <p:embeddedFont>
      <p:font typeface="Galano Grotesque Medium" pitchFamily="2" charset="77"/>
      <p:regular r:id="rId69"/>
    </p:embeddedFont>
    <p:embeddedFont>
      <p:font typeface="Montserrat Light" pitchFamily="2" charset="77"/>
      <p:regular r:id="rId70"/>
      <p:italic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07"/>
            <p14:sldId id="295"/>
            <p14:sldId id="296"/>
            <p14:sldId id="305"/>
            <p14:sldId id="317"/>
            <p14:sldId id="318"/>
            <p14:sldId id="276"/>
            <p14:sldId id="286"/>
            <p14:sldId id="287"/>
            <p14:sldId id="281"/>
            <p14:sldId id="306"/>
            <p14:sldId id="289"/>
            <p14:sldId id="290"/>
            <p14:sldId id="291"/>
            <p14:sldId id="273"/>
            <p14:sldId id="314"/>
            <p14:sldId id="310"/>
            <p14:sldId id="304"/>
            <p14:sldId id="316"/>
            <p14:sldId id="271"/>
            <p14:sldId id="272"/>
            <p14:sldId id="282"/>
            <p14:sldId id="292"/>
            <p14:sldId id="293"/>
            <p14:sldId id="275"/>
            <p14:sldId id="31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73E"/>
    <a:srgbClr val="4974B8"/>
    <a:srgbClr val="558ADF"/>
    <a:srgbClr val="61A83F"/>
    <a:srgbClr val="41669F"/>
    <a:srgbClr val="375494"/>
    <a:srgbClr val="283483"/>
    <a:srgbClr val="FFFD78"/>
    <a:srgbClr val="575756"/>
    <a:srgbClr val="5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74849"/>
  </p:normalViewPr>
  <p:slideViewPr>
    <p:cSldViewPr snapToGrid="0">
      <p:cViewPr varScale="1">
        <p:scale>
          <a:sx n="61" d="100"/>
          <a:sy n="61" d="100"/>
        </p:scale>
        <p:origin x="19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957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279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95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482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934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1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410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9028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679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4246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076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4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 Wewnętrznie polecenie wywołuje git init w pierwszym kroku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396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 </a:t>
            </a:r>
          </a:p>
          <a:p>
            <a:pPr marL="0" indent="0">
              <a:buFontTx/>
              <a:buNone/>
            </a:pPr>
            <a:r>
              <a:rPr lang="pl-PL" dirty="0" err="1"/>
              <a:t>zfixowac</a:t>
            </a:r>
            <a:r>
              <a:rPr lang="pl-PL" dirty="0"/>
              <a:t> graf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253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5706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4200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3317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 Wewnętrznie polecenie wywołuje git init w pierwszym kroku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7389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 Wewnętrznie polecenie wywołuje git init w pierwszym kroku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128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resetuje lokalny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do określonego stanu, przydatne gdy użyliśmy </a:t>
            </a:r>
            <a:r>
              <a:rPr lang="pl-PL" i="1" u="sng" dirty="0"/>
              <a:t>git </a:t>
            </a:r>
            <a:r>
              <a:rPr lang="pl-PL" i="1" u="sng" dirty="0" err="1"/>
              <a:t>add</a:t>
            </a:r>
            <a:r>
              <a:rPr lang="pl-PL" i="1" dirty="0"/>
              <a:t> na pliku którego nie chcieliśmy </a:t>
            </a:r>
            <a:r>
              <a:rPr lang="pl-PL" i="1" dirty="0" err="1"/>
              <a:t>zacommitować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reset </a:t>
            </a:r>
            <a:r>
              <a:rPr lang="pl-PL" dirty="0"/>
              <a:t>– wycofuje wszystkie pliki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reset -- &lt;file&gt; </a:t>
            </a:r>
            <a:r>
              <a:rPr lang="pl-PL" dirty="0"/>
              <a:t>– wycofuje pliki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rgbClr val="FF0000"/>
                </a:solidFill>
              </a:rPr>
              <a:t>git reset --hard </a:t>
            </a:r>
            <a:r>
              <a:rPr lang="pl-PL" dirty="0"/>
              <a:t>– nie tylko wycofuje pliki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ale również usuwa wszystkie dokonane zmiany w śledzonych plikach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37002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rm</a:t>
            </a:r>
            <a:r>
              <a:rPr lang="pl-PL" b="1" dirty="0">
                <a:solidFill>
                  <a:schemeClr val="accent2"/>
                </a:solidFill>
              </a:rPr>
              <a:t> &lt;file&gt; 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7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mv &lt;</a:t>
            </a:r>
            <a:r>
              <a:rPr lang="pl-PL" b="1" dirty="0" err="1">
                <a:solidFill>
                  <a:schemeClr val="accent2"/>
                </a:solidFill>
              </a:rPr>
              <a:t>old_name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new_name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8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59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504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generowane w ramach budowania projektu (np. katalog </a:t>
            </a:r>
            <a:r>
              <a:rPr lang="pl-PL" i="1" dirty="0"/>
              <a:t>build</a:t>
            </a:r>
            <a:r>
              <a:rPr lang="pl-PL" dirty="0"/>
              <a:t>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tymczasowe</a:t>
            </a:r>
          </a:p>
          <a:p>
            <a:pPr marL="0" indent="0">
              <a:buNone/>
            </a:pPr>
            <a:r>
              <a:rPr lang="pl-PL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</a:rPr>
              <a:t>.gitignore </a:t>
            </a:r>
            <a:r>
              <a:rPr lang="pl-PL" dirty="0"/>
              <a:t>– plik wersjonowany (</a:t>
            </a:r>
            <a:r>
              <a:rPr lang="pl-PL" dirty="0">
                <a:sym typeface="Wingdings" pitchFamily="2" charset="2"/>
              </a:rPr>
              <a:t>wzorce współdzielone)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</a:rPr>
              <a:t>.git/info/exclude </a:t>
            </a:r>
            <a:r>
              <a:rPr lang="pl-PL" dirty="0"/>
              <a:t>– plik nie podlegający wersjonowaniu (wzorce prywatne)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109658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235846"/>
            <a:ext cx="9000209" cy="402265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l-PL" sz="2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puste linie i zaczynające się od # </a:t>
            </a:r>
            <a:r>
              <a:rPr lang="pl-PL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można korzystać z operatora zakresów znaków [a-</a:t>
            </a:r>
            <a:r>
              <a:rPr lang="pl-PL" dirty="0" err="1"/>
              <a:t>zA</a:t>
            </a:r>
            <a:r>
              <a:rPr lang="pl-PL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! umożliwia zanegowanie wzorca poprzedzającego</a:t>
            </a:r>
          </a:p>
          <a:p>
            <a:pPr marL="0" indent="0">
              <a:buNone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i="1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659295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4422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wyłącznie katalog lub plik </a:t>
                      </a:r>
                      <a:r>
                        <a:rPr lang="pl-PL" i="1" dirty="0"/>
                        <a:t>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wszystkie podkatalogi o nazwie build np. </a:t>
                      </a:r>
                      <a:r>
                        <a:rPr lang="pl-PL" i="1" dirty="0"/>
                        <a:t>build</a:t>
                      </a:r>
                      <a:r>
                        <a:rPr lang="pl-PL" i="0" dirty="0"/>
                        <a:t>, </a:t>
                      </a:r>
                      <a:r>
                        <a:rPr lang="pl-PL" i="1" dirty="0"/>
                        <a:t>project/build, project/module/build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wszystkie podkatalogi lub pliki o nazwie </a:t>
                      </a:r>
                      <a:r>
                        <a:rPr lang="pl-PL" i="1" dirty="0"/>
                        <a:t>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8686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06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570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1596015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250970"/>
              </p:ext>
            </p:extLst>
          </p:nvPr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342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620994"/>
              </p:ext>
            </p:extLst>
          </p:nvPr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483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branch &lt;branch&gt; </a:t>
            </a:r>
            <a:r>
              <a:rPr lang="pl-PL" i="1" dirty="0"/>
              <a:t>– utworzenie nowego brancha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&lt;branch&gt; </a:t>
            </a:r>
            <a:r>
              <a:rPr lang="pl-PL" dirty="0"/>
              <a:t>– przełączenie się na danego brancha w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–b &lt;branch&gt; </a:t>
            </a:r>
            <a:r>
              <a:rPr lang="pl-PL" dirty="0"/>
              <a:t>- utworzenie nowego brancha i przełączenie się na niego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3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677759" cy="41925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>
                <a:sym typeface="Wingdings" pitchFamily="2" charset="2"/>
              </a:rPr>
              <a:t>Sposoby które umożliwiają wskazanie konkretnego snapshota: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2000" i="1" dirty="0">
                <a:sym typeface="Wingdings" pitchFamily="2" charset="2"/>
              </a:rPr>
              <a:t>(pełna lub skrócona min 4 znaki, zazwyczaj 8)</a:t>
            </a:r>
          </a:p>
          <a:p>
            <a:pPr>
              <a:buFont typeface="Wingdings" pitchFamily="2" charset="2"/>
              <a:buChar char="ü"/>
            </a:pPr>
            <a:r>
              <a:rPr lang="pl-PL" sz="2000" i="1" dirty="0">
                <a:sym typeface="Wingdings" pitchFamily="2" charset="2"/>
              </a:rPr>
              <a:t>Nazwa </a:t>
            </a: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2000" i="1" dirty="0">
                <a:sym typeface="Wingdings" pitchFamily="2" charset="2"/>
              </a:rPr>
              <a:t> – aktualnie wybrany snapshot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2000" i="1" dirty="0">
                <a:sym typeface="Wingdings" pitchFamily="2" charset="2"/>
              </a:rPr>
              <a:t>- rodzic aktualnie wybranego snapshota (równoznaczne z HEAD~)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2000" i="1" dirty="0">
                <a:sym typeface="Wingdings" pitchFamily="2" charset="2"/>
              </a:rPr>
              <a:t>– drugi rodzic aktualnie wybranego snapshota (użyteczne przy </a:t>
            </a:r>
            <a:r>
              <a:rPr lang="pl-PL" sz="2000" i="1" dirty="0" err="1">
                <a:sym typeface="Wingdings" pitchFamily="2" charset="2"/>
              </a:rPr>
              <a:t>mergowaniu</a:t>
            </a:r>
            <a:r>
              <a:rPr lang="pl-PL" sz="2000" i="1" dirty="0">
                <a:sym typeface="Wingdings" pitchFamily="2" charset="2"/>
              </a:rPr>
              <a:t>)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2000" i="1" dirty="0">
                <a:sym typeface="Wingdings" pitchFamily="2" charset="2"/>
              </a:rPr>
              <a:t>– trzeci przodek aktualnie wybranego snapshota </a:t>
            </a:r>
          </a:p>
          <a:p>
            <a:pPr>
              <a:buFont typeface="Wingdings" pitchFamily="2" charset="2"/>
              <a:buChar char="ü"/>
            </a:pP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5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698713" y="1973636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nowy branch </a:t>
            </a:r>
            <a:r>
              <a:rPr lang="pl-PL" sz="2000" i="1" dirty="0"/>
              <a:t>feature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 i przełącz się na niego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Wprowadź zmiany i stwórz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dirty="0">
                <a:solidFill>
                  <a:schemeClr val="bg2"/>
                </a:solidFill>
              </a:rPr>
              <a:t>3. Przełącz się na brancha </a:t>
            </a:r>
            <a:r>
              <a:rPr lang="pl-PL" sz="2000" i="1" dirty="0"/>
              <a:t>master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Wprowadź zmiany i stwórz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dirty="0">
                <a:solidFill>
                  <a:schemeClr val="bg2"/>
                </a:solidFill>
              </a:rPr>
              <a:t>5. Przeanalizuj logi snapshotów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4" y="3992267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–b &lt;branch&gt; </a:t>
            </a:r>
            <a:r>
              <a:rPr lang="pl-PL" sz="2000" dirty="0">
                <a:solidFill>
                  <a:schemeClr val="bg2"/>
                </a:solidFill>
              </a:rPr>
              <a:t>- przełączenie się na nowego brancha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</a:t>
            </a:r>
            <a:r>
              <a:rPr lang="pl-PL" sz="2000" dirty="0">
                <a:solidFill>
                  <a:schemeClr val="bg2"/>
                </a:solidFill>
              </a:rPr>
              <a:t>- przełączenie się na istniejącego brancha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–-</a:t>
            </a:r>
            <a:r>
              <a:rPr lang="pl-PL" sz="2000" dirty="0" err="1">
                <a:solidFill>
                  <a:schemeClr val="bg2"/>
                </a:solidFill>
              </a:rPr>
              <a:t>graph</a:t>
            </a:r>
            <a:r>
              <a:rPr lang="pl-PL" sz="2000" dirty="0">
                <a:solidFill>
                  <a:schemeClr val="bg2"/>
                </a:solidFill>
              </a:rPr>
              <a:t> 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01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zapisuje śledzone pliki w schowku, z którego możemy je później odzyskać. 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</a:t>
            </a:r>
            <a:r>
              <a:rPr lang="pl-PL" dirty="0"/>
              <a:t>– zapisuje wszystkie śledzone pliki do schowka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list </a:t>
            </a:r>
            <a:r>
              <a:rPr lang="pl-PL" dirty="0"/>
              <a:t>– wyświetla listę zmian ze schowka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</a:t>
            </a:r>
            <a:r>
              <a:rPr lang="pl-PL" b="1" dirty="0" err="1">
                <a:solidFill>
                  <a:schemeClr val="accent2"/>
                </a:solidFill>
              </a:rPr>
              <a:t>apply</a:t>
            </a:r>
            <a:r>
              <a:rPr lang="pl-PL" b="1" dirty="0">
                <a:solidFill>
                  <a:schemeClr val="accent2"/>
                </a:solidFill>
              </a:rPr>
              <a:t> &lt;i&gt; </a:t>
            </a:r>
            <a:r>
              <a:rPr lang="pl-PL" dirty="0"/>
              <a:t>– aplikuje zmiany ze schowka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pop &lt;i&gt;</a:t>
            </a:r>
            <a:r>
              <a:rPr lang="pl-PL" dirty="0"/>
              <a:t> – aplikuje zmiany ze schowka i usuwa je z listy zmian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drop &lt;i&gt;</a:t>
            </a:r>
            <a:r>
              <a:rPr lang="pl-PL" dirty="0"/>
              <a:t> – usuwa zmiany ze schowka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128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37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515EAA-488D-8748-99D5-B38E23CA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227" y="1885334"/>
            <a:ext cx="10813773" cy="2077797"/>
          </a:xfrm>
        </p:spPr>
        <p:txBody>
          <a:bodyPr/>
          <a:lstStyle/>
          <a:p>
            <a:r>
              <a:rPr lang="pl-PL" dirty="0"/>
              <a:t>Praca zespołowa z wykorzystaniem GITa</a:t>
            </a:r>
          </a:p>
        </p:txBody>
      </p:sp>
    </p:spTree>
    <p:extLst>
      <p:ext uri="{BB962C8B-B14F-4D97-AF65-F5344CB8AC3E}">
        <p14:creationId xmlns:p14="http://schemas.microsoft.com/office/powerpoint/2010/main" val="25263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wykorzystywane do stworzenia kopii już istniejącego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rgbClr val="4974B8"/>
                </a:solidFill>
              </a:rPr>
              <a:t>git clone &lt;</a:t>
            </a:r>
            <a:r>
              <a:rPr lang="pl-PL" b="1" dirty="0" err="1">
                <a:solidFill>
                  <a:srgbClr val="4974B8"/>
                </a:solidFill>
              </a:rPr>
              <a:t>url</a:t>
            </a:r>
            <a:r>
              <a:rPr lang="pl-PL" b="1" dirty="0">
                <a:solidFill>
                  <a:srgbClr val="4974B8"/>
                </a:solidFill>
              </a:rPr>
              <a:t>&gt;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>
              <a:buNone/>
            </a:pPr>
            <a:r>
              <a:rPr lang="pl-PL" b="1" dirty="0">
                <a:solidFill>
                  <a:srgbClr val="4974B8"/>
                </a:solidFill>
              </a:rPr>
              <a:t>git clone </a:t>
            </a:r>
            <a:r>
              <a:rPr lang="pl-PL" b="1" dirty="0" err="1">
                <a:solidFill>
                  <a:srgbClr val="4974B8"/>
                </a:solidFill>
              </a:rPr>
              <a:t>https</a:t>
            </a:r>
            <a:r>
              <a:rPr lang="pl-PL" b="1" dirty="0">
                <a:solidFill>
                  <a:srgbClr val="4974B8"/>
                </a:solidFill>
              </a:rPr>
              <a:t>://</a:t>
            </a:r>
            <a:r>
              <a:rPr lang="pl-PL" b="1" dirty="0" err="1">
                <a:solidFill>
                  <a:srgbClr val="4974B8"/>
                </a:solidFill>
              </a:rPr>
              <a:t>gitlab.com</a:t>
            </a:r>
            <a:r>
              <a:rPr lang="pl-PL" b="1" dirty="0">
                <a:solidFill>
                  <a:srgbClr val="4974B8"/>
                </a:solidFill>
              </a:rPr>
              <a:t>/</a:t>
            </a:r>
            <a:r>
              <a:rPr lang="pl-PL" b="1" dirty="0" err="1">
                <a:solidFill>
                  <a:srgbClr val="4974B8"/>
                </a:solidFill>
              </a:rPr>
              <a:t>KainosGitCourse</a:t>
            </a:r>
            <a:r>
              <a:rPr lang="pl-PL" b="1" dirty="0">
                <a:solidFill>
                  <a:srgbClr val="4974B8"/>
                </a:solidFill>
              </a:rPr>
              <a:t>/</a:t>
            </a:r>
            <a:r>
              <a:rPr lang="pl-PL" b="1" dirty="0" err="1">
                <a:solidFill>
                  <a:srgbClr val="4974B8"/>
                </a:solidFill>
              </a:rPr>
              <a:t>intro.git</a:t>
            </a:r>
            <a:endParaRPr lang="pl-PL" b="1" dirty="0">
              <a:solidFill>
                <a:srgbClr val="4974B8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pl-PL" dirty="0"/>
              <a:t>Polecenie inicjalizuje repozytorium + kopiuje dane z istniejącego repozytorium do nowego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</p:spTree>
    <p:extLst>
      <p:ext uri="{BB962C8B-B14F-4D97-AF65-F5344CB8AC3E}">
        <p14:creationId xmlns:p14="http://schemas.microsoft.com/office/powerpoint/2010/main" val="2593723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służy do …</a:t>
            </a: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Wysłanie snapshotów do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pull</a:t>
            </a:r>
          </a:p>
        </p:txBody>
      </p:sp>
    </p:spTree>
    <p:extLst>
      <p:ext uri="{BB962C8B-B14F-4D97-AF65-F5344CB8AC3E}">
        <p14:creationId xmlns:p14="http://schemas.microsoft.com/office/powerpoint/2010/main" val="2553134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służy do wysłania lokalnych snapshotów (ang. commit) do zdalnego repozytorium </a:t>
            </a:r>
            <a:r>
              <a:rPr lang="pl-PL" dirty="0"/>
              <a:t>repozytorium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Wysłanie snapshotów do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1948829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11807</TotalTime>
  <Words>3517</Words>
  <Application>Microsoft Macintosh PowerPoint</Application>
  <PresentationFormat>Widescreen</PresentationFormat>
  <Paragraphs>468</Paragraphs>
  <Slides>53</Slides>
  <Notes>42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Montserrat Light</vt:lpstr>
      <vt:lpstr>Calibri</vt:lpstr>
      <vt:lpstr>Arial</vt:lpstr>
      <vt:lpstr>Wingdings</vt:lpstr>
      <vt:lpstr>Galano Grotesque Light</vt:lpstr>
      <vt:lpstr>Century Gothic</vt:lpstr>
      <vt:lpstr>Galano Grotesque Medium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Usuwanie plików ze staging area polecenie: git reset</vt:lpstr>
      <vt:lpstr>Usuwanie plików z repozytorium polecenie: git rm</vt:lpstr>
      <vt:lpstr>Przenoszenie plików polecenie: git mv</vt:lpstr>
      <vt:lpstr>Zadanie 5</vt:lpstr>
      <vt:lpstr>Zwiększanie komfortu pracy z terminalem Skrypty poprawiające wygląd i zachowanie terminala</vt:lpstr>
      <vt:lpstr>Zwiększanie komfortu pracy z terminalem Skrypty poprawiające wygląd i zachowanie terminala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6</vt:lpstr>
      <vt:lpstr>Konfiguracja GITa Poziomy konfiguracji i pliki konfiguracyjne</vt:lpstr>
      <vt:lpstr>Konfiguracja GITa polecenie: git config</vt:lpstr>
      <vt:lpstr>Konfiguracja GITa zmienne konfiguracyjne</vt:lpstr>
      <vt:lpstr>Praca z branchami </vt:lpstr>
      <vt:lpstr>Wskazywanie snapshota </vt:lpstr>
      <vt:lpstr>Zadanie 7</vt:lpstr>
      <vt:lpstr>Stashowanie plików polecenie: git stash</vt:lpstr>
      <vt:lpstr>Stashowanie plików polecenie: git stash</vt:lpstr>
      <vt:lpstr>Praca zespołowa z wykorzystaniem GITa</vt:lpstr>
      <vt:lpstr>Klonowanie zdalnego repozytorium polecenie: git clone</vt:lpstr>
      <vt:lpstr>Wysłanie snapshotów do repozytorium polecenie: git pull</vt:lpstr>
      <vt:lpstr>Wysłanie snapshotów do repozytorium polecenie: git push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Joanna Nowakowska</cp:lastModifiedBy>
  <cp:revision>186</cp:revision>
  <dcterms:created xsi:type="dcterms:W3CDTF">2019-11-06T13:29:35Z</dcterms:created>
  <dcterms:modified xsi:type="dcterms:W3CDTF">2019-11-14T22:52:20Z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